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75" r:id="rId14"/>
    <p:sldId id="273" r:id="rId15"/>
    <p:sldId id="274" r:id="rId16"/>
    <p:sldId id="294" r:id="rId17"/>
    <p:sldId id="280" r:id="rId18"/>
    <p:sldId id="278" r:id="rId19"/>
    <p:sldId id="295" r:id="rId20"/>
    <p:sldId id="296" r:id="rId21"/>
    <p:sldId id="297" r:id="rId22"/>
    <p:sldId id="281" r:id="rId23"/>
    <p:sldId id="282" r:id="rId24"/>
    <p:sldId id="288" r:id="rId25"/>
    <p:sldId id="289" r:id="rId26"/>
    <p:sldId id="290" r:id="rId27"/>
    <p:sldId id="291" r:id="rId28"/>
    <p:sldId id="298" r:id="rId29"/>
    <p:sldId id="299" r:id="rId30"/>
    <p:sldId id="293" r:id="rId31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</p:embeddedFont>
    <p:embeddedFont>
      <p:font typeface="Montserrat Alternates" panose="00000500000000000000" pitchFamily="2" charset="0"/>
      <p:regular r:id="rId38"/>
    </p:embeddedFont>
    <p:embeddedFont>
      <p:font typeface="Montserrat Alternates SemiBold" panose="00000700000000000000" pitchFamily="2" charset="0"/>
      <p:bold r:id="rId39"/>
    </p:embeddedFont>
    <p:embeddedFont>
      <p:font typeface="Montserrat SemiBold" panose="00000700000000000000" pitchFamily="2" charset="0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0"/>
    <a:srgbClr val="FFE893"/>
    <a:srgbClr val="D9D9D9"/>
    <a:srgbClr val="FFFFFF"/>
    <a:srgbClr val="FEDC5E"/>
    <a:srgbClr val="D1D1D1"/>
    <a:srgbClr val="C4C4C4"/>
    <a:srgbClr val="FFE279"/>
    <a:srgbClr val="FF9514"/>
    <a:srgbClr val="4E9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90" y="49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D1D1D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ПТП</c:v>
                </c:pt>
                <c:pt idx="1">
                  <c:v>Ранени</c:v>
                </c:pt>
                <c:pt idx="2">
                  <c:v>Загинали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667</c:v>
                </c:pt>
                <c:pt idx="1">
                  <c:v>865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A3-4A6B-B264-8980D53B38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FEDC5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ПТП</c:v>
                </c:pt>
                <c:pt idx="1">
                  <c:v>Ранени</c:v>
                </c:pt>
                <c:pt idx="2">
                  <c:v>Загинали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569</c:v>
                </c:pt>
                <c:pt idx="1">
                  <c:v>702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A3-4A6B-B264-8980D53B3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5727344"/>
        <c:axId val="694885968"/>
      </c:barChart>
      <c:catAx>
        <c:axId val="64572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85968"/>
        <c:crosses val="autoZero"/>
        <c:auto val="1"/>
        <c:lblAlgn val="ctr"/>
        <c:lblOffset val="100"/>
        <c:noMultiLvlLbl val="0"/>
      </c:catAx>
      <c:valAx>
        <c:axId val="694885968"/>
        <c:scaling>
          <c:orientation val="minMax"/>
          <c:max val="8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64572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5B96-BD6A-4DA4-898E-F9FB5CB4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756F2-2AF5-4314-BCE5-219E8CD2A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6A60C-61EE-4559-A6C7-2891E5E6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13E3-32B9-4862-AD34-029BFE13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3C02-2C87-429D-8406-7C4B1B54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DB7A-3B17-4C66-B30C-26CD2D38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2295A-B0F5-4E57-99F0-00D9C6F9F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B708-048C-4F01-97F1-8C4DBBB0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7640-E998-4E67-AEC8-C906F799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0E87E-EF8C-410F-91EB-079C0633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05F34-4DC8-4995-BF26-C13ACD095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F73C1-0A91-4109-AE70-881F8F846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E04F-7CE8-42B6-A48C-8086B4B2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0EB8-BCFB-4C53-B3BF-B0945025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DB1A-AB47-4AB0-BBAE-9CFAFEBC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7D67-B29F-4FA6-8F5A-8B909C74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DCA5-B6CD-455E-9FCF-369F3724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90897-FB53-4CB3-BEA9-A8FE0813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F69F0-EEE6-4119-8742-F8FC60EC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CFC12-F236-4E12-B455-FEAEA94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8324-7FC5-467A-86E5-891D139E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8BA31-9E1C-48CA-8DD1-C715C65E1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3A6E-441D-4266-91E5-65A2743C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F5CF2-C1B6-4628-8BC8-670232B4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D5DD6-54FD-470E-ACB4-D568060F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CFD3-0239-4C39-9D50-14B0FD22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283D-AF8E-4045-A2E8-E7618B85B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67D42-4E1D-4F17-9A63-AA3C1E62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98E9C-FBF5-436C-8569-2531B5FB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24A55-7583-43FC-847B-73F9EC65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CC7B9-9748-44B1-9915-F114A3D4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131A-357F-4051-9F3E-9E2FC240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BE222-CA69-4CEE-AA5A-15520748C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E0C5B-A521-4E9D-9010-BFE32D82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B43C9-1C83-4F86-8D5E-2867DD23C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6B0735-E93A-49D8-BF71-E3D9875B7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39B8B-AC11-4D3A-8F10-F6A685AD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C474F-C7E7-49FC-A2AE-8BB29F39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4D84F-22E8-433F-93AE-A4A6E822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A952-C293-4DE0-97DE-57E294B9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079FB-4441-4A3C-AF58-703950B7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C2FA-9A6E-49BB-8635-885E10E9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F2682-C9F4-44E8-9576-1F87F324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CE8DC-960A-4259-80E3-748DD6C5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C5CEC-703F-4A5B-9D4C-E4515B74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5AD7F-DFEA-4B71-B6C7-F8131B06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DDAE-FEE8-4DC0-A067-8921FB7A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AD27-AF16-4113-BB8B-3C31E13E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D77CA-9D95-4A07-8839-7CE52F4B7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F3B4-7660-4D2F-AEFF-32AD0143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E29A0-B68D-4550-8643-E8D079A3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ED87D-C208-45B2-8181-9378F26A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CCE6-2696-4ADB-A6F1-A0CF428F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81AF1-C034-4E64-801D-CEA3BFF0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A8F90-761B-48FE-8B86-F415D06D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736CB-C409-483A-9C67-1713905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D628E-74FE-4F09-81F8-4B051E2F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FF030-E57E-44D8-BAF8-51724CCF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C6185-0D7E-4111-B34F-4AD0A054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4CCE0-14F8-4CF6-B31E-8CD8B7C91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67C4-519E-4EE2-A71F-9E4A8F045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2337-9288-4D02-9D46-85577CAD3D5C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463B2-8B64-4D44-9FE6-91C7FFC66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DA666-DF0D-45D3-9002-3C4DEB14A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C793F-2949-4864-A66F-C1482EE8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Alternates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A996E2-5493-4605-B18C-68F39B031219}"/>
              </a:ext>
            </a:extLst>
          </p:cNvPr>
          <p:cNvSpPr>
            <a:spLocks noGrp="1"/>
          </p:cNvSpPr>
          <p:nvPr/>
        </p:nvSpPr>
        <p:spPr>
          <a:xfrm>
            <a:off x="113223" y="753625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3600" dirty="0">
                <a:latin typeface="Montserrat" panose="00000500000000000000" pitchFamily="2" charset="0"/>
              </a:rPr>
              <a:t>Отбор</a:t>
            </a:r>
            <a:r>
              <a:rPr lang="bg-BG" sz="4400" dirty="0">
                <a:latin typeface="Montserrat" panose="00000500000000000000" pitchFamily="2" charset="0"/>
              </a:rPr>
              <a:t> </a:t>
            </a:r>
            <a:br>
              <a:rPr lang="en-US" sz="4400" dirty="0">
                <a:latin typeface="Montserrat" panose="00000500000000000000" pitchFamily="2" charset="0"/>
              </a:rPr>
            </a:br>
            <a:r>
              <a:rPr lang="en-US" sz="4400" dirty="0" err="1">
                <a:latin typeface="Montserrat SemiBold" panose="00000700000000000000" pitchFamily="2" charset="0"/>
              </a:rPr>
              <a:t>UrbanRate</a:t>
            </a:r>
            <a:endParaRPr lang="en-US" sz="4400" dirty="0">
              <a:latin typeface="Montserrat SemiBold" panose="00000700000000000000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7538DC-D1A1-4EFC-9B93-35C22B72B89E}"/>
              </a:ext>
            </a:extLst>
          </p:cNvPr>
          <p:cNvSpPr>
            <a:spLocks noGrp="1"/>
          </p:cNvSpPr>
          <p:nvPr/>
        </p:nvSpPr>
        <p:spPr>
          <a:xfrm>
            <a:off x="1167928" y="4069541"/>
            <a:ext cx="4280225" cy="218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Анастасия Людмилова;</a:t>
            </a:r>
          </a:p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Виктория Славчева;</a:t>
            </a:r>
          </a:p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Иван Димитров;</a:t>
            </a:r>
          </a:p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Никола Николов;</a:t>
            </a:r>
          </a:p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Цветослав Мавродиев.</a:t>
            </a:r>
            <a:endParaRPr lang="en-US" sz="1800" dirty="0">
              <a:latin typeface="Montserrat Alternate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28BB9-AB73-4C92-89AA-CD214838F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9"/>
          <a:stretch/>
        </p:blipFill>
        <p:spPr>
          <a:xfrm>
            <a:off x="6342253" y="1349798"/>
            <a:ext cx="1688630" cy="397674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8F86386-E4D2-4121-9300-1B1D2ED10F48}"/>
              </a:ext>
            </a:extLst>
          </p:cNvPr>
          <p:cNvSpPr txBox="1">
            <a:spLocks/>
          </p:cNvSpPr>
          <p:nvPr/>
        </p:nvSpPr>
        <p:spPr>
          <a:xfrm>
            <a:off x="1161421" y="1558832"/>
            <a:ext cx="4280225" cy="144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Математическа гимназия</a:t>
            </a:r>
          </a:p>
          <a:p>
            <a:pPr algn="l">
              <a:spcBef>
                <a:spcPts val="600"/>
              </a:spcBef>
            </a:pPr>
            <a:r>
              <a:rPr lang="bg-BG" sz="1800" dirty="0">
                <a:latin typeface="Montserrat Alternates" panose="00000500000000000000" pitchFamily="2" charset="0"/>
              </a:rPr>
              <a:t>„Д-р Петър Берон“, гр. Варна</a:t>
            </a:r>
            <a:endParaRPr lang="en-US" sz="1800" dirty="0">
              <a:latin typeface="Montserrat Alternate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4830C-9B83-4B70-99A1-B5FDFF6D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167274" y="1735981"/>
            <a:ext cx="3608512" cy="3214759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F51989D4-755F-4A9F-9FAE-D36349CB8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43" y="2782910"/>
            <a:ext cx="4451649" cy="1808139"/>
          </a:xfrm>
          <a:prstGeom prst="rect">
            <a:avLst/>
          </a:prstGeom>
        </p:spPr>
      </p:pic>
      <p:pic>
        <p:nvPicPr>
          <p:cNvPr id="32" name="Picture 31" descr="Shape&#10;&#10;Description automatically generated">
            <a:extLst>
              <a:ext uri="{FF2B5EF4-FFF2-40B4-BE49-F238E27FC236}">
                <a16:creationId xmlns:a16="http://schemas.microsoft.com/office/drawing/2014/main" id="{C462A5AD-AF2C-40F8-8580-9F644CED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00" y="4549613"/>
            <a:ext cx="488707" cy="13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0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966538D-86DB-4740-9C93-02C6E075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8" y="3474859"/>
            <a:ext cx="1433233" cy="143323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15" y="1901712"/>
            <a:ext cx="5558489" cy="1325563"/>
          </a:xfrm>
        </p:spPr>
        <p:txBody>
          <a:bodyPr>
            <a:normAutofit/>
          </a:bodyPr>
          <a:lstStyle/>
          <a:p>
            <a:r>
              <a:rPr lang="bg-BG" sz="5000" dirty="0">
                <a:latin typeface="Montserrat SemiBold" panose="00000700000000000000" pitchFamily="2" charset="0"/>
              </a:rPr>
              <a:t>Архитектура</a:t>
            </a:r>
            <a:endParaRPr lang="en-US" sz="5000" dirty="0">
              <a:latin typeface="Montserrat SemiBold" panose="000007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9225C74-4D55-4B1F-9102-14B5740F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3" y="3495675"/>
            <a:ext cx="1433232" cy="14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4579481" y="3543300"/>
            <a:ext cx="1027942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95FEA2-5BD8-4DE2-B6F0-2974763289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69" y="2234952"/>
            <a:ext cx="784477" cy="72707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DDA7665-E171-43FB-B666-0AD5DFB9E3A7}"/>
              </a:ext>
            </a:extLst>
          </p:cNvPr>
          <p:cNvSpPr>
            <a:spLocks noGrp="1"/>
          </p:cNvSpPr>
          <p:nvPr/>
        </p:nvSpPr>
        <p:spPr>
          <a:xfrm>
            <a:off x="7270379" y="2565687"/>
            <a:ext cx="3706503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Камери с </a:t>
            </a:r>
            <a:r>
              <a:rPr lang="en-US" dirty="0">
                <a:latin typeface="Montserrat" panose="00000500000000000000" pitchFamily="2" charset="0"/>
              </a:rPr>
              <a:t>SSD AI</a:t>
            </a: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Синхронизация със светофари</a:t>
            </a:r>
            <a:endParaRPr lang="en-US" dirty="0">
              <a:latin typeface="Montserrat" panose="000005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Автоматични бариери („колчета“)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CEF84-0283-4BCD-A072-31F49DEFC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5607423" y="3180312"/>
            <a:ext cx="2283753" cy="2034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0D56D-EEC8-4406-853B-154492091A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86" y="3117056"/>
            <a:ext cx="578363" cy="5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668" y="2804318"/>
            <a:ext cx="5558489" cy="1325563"/>
          </a:xfrm>
        </p:spPr>
        <p:txBody>
          <a:bodyPr>
            <a:normAutofit/>
          </a:bodyPr>
          <a:lstStyle/>
          <a:p>
            <a:r>
              <a:rPr lang="bg-BG" sz="5000" dirty="0">
                <a:latin typeface="Montserrat SemiBold" panose="00000700000000000000" pitchFamily="2" charset="0"/>
              </a:rPr>
              <a:t>Реализация</a:t>
            </a:r>
            <a:endParaRPr lang="en-US" sz="5000" dirty="0">
              <a:latin typeface="Montserrat SemiBold" panose="000007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5FEA2-5BD8-4DE2-B6F0-297476328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69" y="2234952"/>
            <a:ext cx="784477" cy="727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730292" y="2819261"/>
            <a:ext cx="1233641" cy="2149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CEF84-0283-4BCD-A072-31F49DEFC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1963933" y="2383636"/>
            <a:ext cx="2740749" cy="2441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6FBFD3-4231-43F6-9543-27FBD88D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02" y="2307722"/>
            <a:ext cx="694098" cy="6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668" y="1646080"/>
            <a:ext cx="5558489" cy="1325563"/>
          </a:xfrm>
        </p:spPr>
        <p:txBody>
          <a:bodyPr>
            <a:normAutofit/>
          </a:bodyPr>
          <a:lstStyle/>
          <a:p>
            <a:r>
              <a:rPr lang="bg-BG" sz="4000" dirty="0">
                <a:latin typeface="Montserrat SemiBold" panose="00000700000000000000" pitchFamily="2" charset="0"/>
              </a:rPr>
              <a:t>Реализация</a:t>
            </a:r>
            <a:endParaRPr lang="en-US" sz="4000" dirty="0">
              <a:latin typeface="Montserrat SemiBold" panose="000007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5FEA2-5BD8-4DE2-B6F0-297476328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69" y="2234952"/>
            <a:ext cx="784477" cy="727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730292" y="2819261"/>
            <a:ext cx="1233641" cy="2149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CEF84-0283-4BCD-A072-31F49DEFC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1963933" y="2383636"/>
            <a:ext cx="2740749" cy="2441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6FBFD3-4231-43F6-9543-27FBD88D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02" y="2307722"/>
            <a:ext cx="694098" cy="64331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D2D8777-116B-4420-BED4-F23D81410AB7}"/>
              </a:ext>
            </a:extLst>
          </p:cNvPr>
          <p:cNvSpPr>
            <a:spLocks noGrp="1"/>
          </p:cNvSpPr>
          <p:nvPr/>
        </p:nvSpPr>
        <p:spPr>
          <a:xfrm>
            <a:off x="6894802" y="3061171"/>
            <a:ext cx="3659988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3</a:t>
            </a:r>
            <a:r>
              <a:rPr lang="en-US" dirty="0">
                <a:latin typeface="Montserrat" panose="00000500000000000000" pitchFamily="2" charset="0"/>
              </a:rPr>
              <a:t>D </a:t>
            </a:r>
            <a:r>
              <a:rPr lang="bg-BG" dirty="0">
                <a:latin typeface="Montserrat" panose="00000500000000000000" pitchFamily="2" charset="0"/>
              </a:rPr>
              <a:t>визуализация</a:t>
            </a:r>
            <a:endParaRPr lang="en-US" dirty="0">
              <a:latin typeface="Montserrat" panose="000005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Първа симулация</a:t>
            </a:r>
            <a:endParaRPr lang="en-US" dirty="0">
              <a:latin typeface="Montserrat" panose="000005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Втора симул</a:t>
            </a:r>
            <a:r>
              <a:rPr lang="en-US" dirty="0">
                <a:latin typeface="Montserrat" panose="00000500000000000000" pitchFamily="2" charset="0"/>
              </a:rPr>
              <a:t>a</a:t>
            </a:r>
            <a:r>
              <a:rPr lang="bg-BG" dirty="0">
                <a:latin typeface="Montserrat" panose="00000500000000000000" pitchFamily="2" charset="0"/>
              </a:rPr>
              <a:t>ция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6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video_compressed">
            <a:hlinkClick r:id="" action="ppaction://media"/>
            <a:extLst>
              <a:ext uri="{FF2B5EF4-FFF2-40B4-BE49-F238E27FC236}">
                <a16:creationId xmlns:a16="http://schemas.microsoft.com/office/drawing/2014/main" id="{FE1E3241-F075-4AFD-86EB-0546518F1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24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43" y="5062172"/>
            <a:ext cx="5558489" cy="1325563"/>
          </a:xfrm>
        </p:spPr>
        <p:txBody>
          <a:bodyPr>
            <a:normAutofit/>
          </a:bodyPr>
          <a:lstStyle/>
          <a:p>
            <a:r>
              <a:rPr lang="bg-BG" sz="2400" dirty="0">
                <a:latin typeface="Montserrat SemiBold" panose="00000700000000000000" pitchFamily="2" charset="0"/>
              </a:rPr>
              <a:t>Първа симулация</a:t>
            </a:r>
            <a:endParaRPr lang="en-US" sz="2400" dirty="0">
              <a:latin typeface="Montserrat SemiBold" panose="000007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5FEA2-5BD8-4DE2-B6F0-297476328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69" y="2234952"/>
            <a:ext cx="784477" cy="727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82623" y="1136327"/>
            <a:ext cx="768067" cy="1337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CEF84-0283-4BCD-A072-31F49DEFC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1650690" y="865106"/>
            <a:ext cx="1706395" cy="152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6FBFD3-4231-43F6-9543-27FBD88D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63" y="817842"/>
            <a:ext cx="432147" cy="4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43" y="5062172"/>
            <a:ext cx="5558489" cy="1325563"/>
          </a:xfrm>
        </p:spPr>
        <p:txBody>
          <a:bodyPr>
            <a:normAutofit/>
          </a:bodyPr>
          <a:lstStyle/>
          <a:p>
            <a:r>
              <a:rPr lang="bg-BG" sz="2400" dirty="0">
                <a:latin typeface="Montserrat SemiBold" panose="00000700000000000000" pitchFamily="2" charset="0"/>
              </a:rPr>
              <a:t>Втора симулация</a:t>
            </a:r>
            <a:endParaRPr lang="en-US" sz="2400" dirty="0">
              <a:latin typeface="Montserrat SemiBold" panose="000007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82623" y="1136327"/>
            <a:ext cx="768067" cy="1337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CEF84-0283-4BCD-A072-31F49DEFC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1650690" y="865106"/>
            <a:ext cx="1706395" cy="15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DEA47-D27A-4F13-A163-9C98E5ECD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63" y="817842"/>
            <a:ext cx="432147" cy="4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7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291004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5400" dirty="0">
                <a:latin typeface="Montserrat SemiBold" panose="00000700000000000000" pitchFamily="2" charset="0"/>
              </a:rPr>
              <a:t>Използвани</a:t>
            </a:r>
            <a:br>
              <a:rPr lang="bg-BG" sz="5400" dirty="0">
                <a:latin typeface="Montserrat SemiBold" panose="00000700000000000000" pitchFamily="2" charset="0"/>
              </a:rPr>
            </a:br>
            <a:r>
              <a:rPr lang="bg-BG" sz="5400" dirty="0">
                <a:latin typeface="Montserrat SemiBold" panose="00000700000000000000" pitchFamily="2" charset="0"/>
              </a:rPr>
              <a:t>технологии</a:t>
            </a:r>
            <a:endParaRPr lang="en-US" sz="54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96974" y="2102277"/>
            <a:ext cx="2978450" cy="265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23161" y="2634340"/>
            <a:ext cx="1407676" cy="24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77" y="2078467"/>
            <a:ext cx="784477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131637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dirty="0">
                <a:latin typeface="Montserrat SemiBold" panose="00000700000000000000" pitchFamily="2" charset="0"/>
              </a:rPr>
              <a:t>Използвани</a:t>
            </a:r>
            <a:br>
              <a:rPr lang="bg-BG" dirty="0">
                <a:latin typeface="Montserrat SemiBold" panose="00000700000000000000" pitchFamily="2" charset="0"/>
              </a:rPr>
            </a:br>
            <a:r>
              <a:rPr lang="bg-BG" dirty="0">
                <a:latin typeface="Montserrat SemiBold" panose="00000700000000000000" pitchFamily="2" charset="0"/>
              </a:rPr>
              <a:t>технологии</a:t>
            </a:r>
            <a:endParaRPr lang="en-US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9609840" y="1178307"/>
            <a:ext cx="1730223" cy="1541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811773" y="1487391"/>
            <a:ext cx="817739" cy="1424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09" y="1164476"/>
            <a:ext cx="455713" cy="422368"/>
          </a:xfrm>
          <a:prstGeom prst="rect">
            <a:avLst/>
          </a:prstGeom>
        </p:spPr>
      </p:pic>
      <p:pic>
        <p:nvPicPr>
          <p:cNvPr id="1026" name="Picture 2" descr="C Sharp (programming language) - Wikipedia">
            <a:extLst>
              <a:ext uri="{FF2B5EF4-FFF2-40B4-BE49-F238E27FC236}">
                <a16:creationId xmlns:a16="http://schemas.microsoft.com/office/drawing/2014/main" id="{1A23B886-3BD9-443A-A388-15614D06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1" y="2993617"/>
            <a:ext cx="1092882" cy="10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logo and symbol, meaning, history, PNG">
            <a:extLst>
              <a:ext uri="{FF2B5EF4-FFF2-40B4-BE49-F238E27FC236}">
                <a16:creationId xmlns:a16="http://schemas.microsoft.com/office/drawing/2014/main" id="{B1586320-34C7-4F95-AF82-E09D2C3A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26" y="2993614"/>
            <a:ext cx="1748612" cy="10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F3F0B7-84ED-421C-9640-112E6131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02" y="3048900"/>
            <a:ext cx="982311" cy="9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E1A4813-D804-4CC5-B80C-D40146E1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43" y="4509685"/>
            <a:ext cx="982311" cy="9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5 Js Css3 Logo Png">
            <a:extLst>
              <a:ext uri="{FF2B5EF4-FFF2-40B4-BE49-F238E27FC236}">
                <a16:creationId xmlns:a16="http://schemas.microsoft.com/office/drawing/2014/main" id="{A323D15B-8603-4BA5-859C-DC2BD9DF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1" y="4297902"/>
            <a:ext cx="3249256" cy="12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1ABE544-636B-43B3-8F48-2E99F5652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9951" y="3036149"/>
            <a:ext cx="684079" cy="102591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7C6C89D-034B-4661-AEF5-1E8FDE9C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33" y="4456274"/>
            <a:ext cx="1025914" cy="1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375F845-2342-4139-BEFE-25F77224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17" y="3027098"/>
            <a:ext cx="1254608" cy="1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74C4FCB-7395-4706-9526-BC99E5B28B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9217" y="4639901"/>
            <a:ext cx="1303086" cy="7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291004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5400" dirty="0">
                <a:latin typeface="Montserrat SemiBold" panose="00000700000000000000" pitchFamily="2" charset="0"/>
              </a:rPr>
              <a:t>Хардуер</a:t>
            </a:r>
            <a:endParaRPr lang="en-US" sz="54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96974" y="2102277"/>
            <a:ext cx="2978450" cy="265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23161" y="2634340"/>
            <a:ext cx="1407676" cy="24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77" y="2078467"/>
            <a:ext cx="784477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70677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dirty="0">
                <a:latin typeface="Montserrat SemiBold" panose="00000700000000000000" pitchFamily="2" charset="0"/>
              </a:rPr>
              <a:t>Хардуер</a:t>
            </a:r>
            <a:endParaRPr lang="en-US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9609840" y="568707"/>
            <a:ext cx="1730223" cy="1541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811773" y="877791"/>
            <a:ext cx="817739" cy="1424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09" y="554876"/>
            <a:ext cx="455713" cy="422368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BA030A-26BE-405D-967A-8FAFB09B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43" y="2543175"/>
            <a:ext cx="9484914" cy="3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0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746375"/>
            <a:ext cx="5558489" cy="1325563"/>
          </a:xfrm>
        </p:spPr>
        <p:txBody>
          <a:bodyPr>
            <a:normAutofit/>
          </a:bodyPr>
          <a:lstStyle/>
          <a:p>
            <a:r>
              <a:rPr lang="bg-BG" dirty="0">
                <a:latin typeface="Montserrat SemiBold" panose="00000700000000000000" pitchFamily="2" charset="0"/>
              </a:rPr>
              <a:t>Един значим проблем</a:t>
            </a:r>
            <a:endParaRPr lang="en-US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1" y="2782910"/>
            <a:ext cx="4451649" cy="1808139"/>
          </a:xfrm>
          <a:prstGeom prst="rect">
            <a:avLst/>
          </a:prstGeom>
        </p:spPr>
      </p:pic>
      <p:pic>
        <p:nvPicPr>
          <p:cNvPr id="32" name="Picture 31" descr="Shape&#10;&#10;Description automatically generated">
            <a:extLst>
              <a:ext uri="{FF2B5EF4-FFF2-40B4-BE49-F238E27FC236}">
                <a16:creationId xmlns:a16="http://schemas.microsoft.com/office/drawing/2014/main" id="{2536E61B-0FFE-46E0-ABD9-FA7829CA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00" y="3141731"/>
            <a:ext cx="488707" cy="13715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9B5C0F-CE04-4815-836C-0444EB5723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7658101" y="1601016"/>
            <a:ext cx="2209799" cy="1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2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2910045"/>
            <a:ext cx="5682031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latin typeface="Montserrat SemiBold" panose="00000700000000000000" pitchFamily="2" charset="0"/>
              </a:rPr>
              <a:t>AI </a:t>
            </a:r>
            <a:r>
              <a:rPr lang="bg-BG" sz="5400" dirty="0">
                <a:latin typeface="Montserrat SemiBold" panose="00000700000000000000" pitchFamily="2" charset="0"/>
              </a:rPr>
              <a:t>модел</a:t>
            </a:r>
            <a:endParaRPr lang="en-US" sz="54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96974" y="2102277"/>
            <a:ext cx="2978450" cy="265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23161" y="2634340"/>
            <a:ext cx="1407676" cy="24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77" y="2078467"/>
            <a:ext cx="784477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131637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Montserrat SemiBold" panose="00000700000000000000" pitchFamily="2" charset="0"/>
              </a:rPr>
              <a:t>AI </a:t>
            </a:r>
            <a:r>
              <a:rPr lang="bg-BG" dirty="0">
                <a:latin typeface="Montserrat SemiBold" panose="00000700000000000000" pitchFamily="2" charset="0"/>
              </a:rPr>
              <a:t>модел</a:t>
            </a:r>
            <a:endParaRPr lang="en-US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9609840" y="1178307"/>
            <a:ext cx="1730223" cy="1541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811773" y="1487391"/>
            <a:ext cx="817739" cy="1424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09" y="1164476"/>
            <a:ext cx="455713" cy="422368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8A806B0-4522-4023-B9A5-BC78962B0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17979"/>
              </p:ext>
            </p:extLst>
          </p:nvPr>
        </p:nvGraphicFramePr>
        <p:xfrm>
          <a:off x="782268" y="3435388"/>
          <a:ext cx="10406838" cy="209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632">
                  <a:extLst>
                    <a:ext uri="{9D8B030D-6E8A-4147-A177-3AD203B41FA5}">
                      <a16:colId xmlns:a16="http://schemas.microsoft.com/office/drawing/2014/main" val="2482354012"/>
                    </a:ext>
                  </a:extLst>
                </a:gridCol>
                <a:gridCol w="1622314">
                  <a:extLst>
                    <a:ext uri="{9D8B030D-6E8A-4147-A177-3AD203B41FA5}">
                      <a16:colId xmlns:a16="http://schemas.microsoft.com/office/drawing/2014/main" val="524608535"/>
                    </a:ext>
                  </a:extLst>
                </a:gridCol>
                <a:gridCol w="1734473">
                  <a:extLst>
                    <a:ext uri="{9D8B030D-6E8A-4147-A177-3AD203B41FA5}">
                      <a16:colId xmlns:a16="http://schemas.microsoft.com/office/drawing/2014/main" val="222334451"/>
                    </a:ext>
                  </a:extLst>
                </a:gridCol>
                <a:gridCol w="1734473">
                  <a:extLst>
                    <a:ext uri="{9D8B030D-6E8A-4147-A177-3AD203B41FA5}">
                      <a16:colId xmlns:a16="http://schemas.microsoft.com/office/drawing/2014/main" val="2211412893"/>
                    </a:ext>
                  </a:extLst>
                </a:gridCol>
                <a:gridCol w="1734473">
                  <a:extLst>
                    <a:ext uri="{9D8B030D-6E8A-4147-A177-3AD203B41FA5}">
                      <a16:colId xmlns:a16="http://schemas.microsoft.com/office/drawing/2014/main" val="2207371289"/>
                    </a:ext>
                  </a:extLst>
                </a:gridCol>
                <a:gridCol w="1734473">
                  <a:extLst>
                    <a:ext uri="{9D8B030D-6E8A-4147-A177-3AD203B41FA5}">
                      <a16:colId xmlns:a16="http://schemas.microsoft.com/office/drawing/2014/main" val="2719333110"/>
                    </a:ext>
                  </a:extLst>
                </a:gridCol>
              </a:tblGrid>
              <a:tr h="474812">
                <a:tc>
                  <a:txBody>
                    <a:bodyPr/>
                    <a:lstStyle/>
                    <a:p>
                      <a:pPr algn="ctr"/>
                      <a:r>
                        <a:rPr lang="bg-BG" sz="18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Метод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117077" marR="117077" marT="58538" marB="5853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mAP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FPS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batch size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Брой кутии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18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Входна резолюция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853768"/>
                  </a:ext>
                </a:extLst>
              </a:tr>
              <a:tr h="474812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Faster R-CNN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73.2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7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~ 6000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~ 1000 x 600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53218"/>
                  </a:ext>
                </a:extLst>
              </a:tr>
              <a:tr h="474812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YOLO (VGG16)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66.4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21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98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448 x 448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61466"/>
                  </a:ext>
                </a:extLst>
              </a:tr>
              <a:tr h="474812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SSD512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76.8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22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8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24564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512 x 512</a:t>
                      </a:r>
                    </a:p>
                  </a:txBody>
                  <a:tcPr marL="117077" marR="117077" marT="58538" marB="58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306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3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3502235"/>
            <a:ext cx="555848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4800" dirty="0">
                <a:latin typeface="Montserrat SemiBold" panose="00000700000000000000" pitchFamily="2" charset="0"/>
              </a:rPr>
              <a:t>Бъдещо развитие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96974" y="2102277"/>
            <a:ext cx="2978450" cy="265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23161" y="2634340"/>
            <a:ext cx="1407676" cy="24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77" y="2078467"/>
            <a:ext cx="784477" cy="7270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ark Gray Cube">
                <a:extLst>
                  <a:ext uri="{FF2B5EF4-FFF2-40B4-BE49-F238E27FC236}">
                    <a16:creationId xmlns:a16="http://schemas.microsoft.com/office/drawing/2014/main" id="{9CB4F53E-6693-40C4-A3CE-F8626D20D9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97710"/>
                  </p:ext>
                </p:extLst>
              </p:nvPr>
            </p:nvGraphicFramePr>
            <p:xfrm>
              <a:off x="830198" y="1366220"/>
              <a:ext cx="1518503" cy="17175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18503" cy="171755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ark Gray Cube">
                <a:extLst>
                  <a:ext uri="{FF2B5EF4-FFF2-40B4-BE49-F238E27FC236}">
                    <a16:creationId xmlns:a16="http://schemas.microsoft.com/office/drawing/2014/main" id="{9CB4F53E-6693-40C4-A3CE-F8626D20D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198" y="1366220"/>
                <a:ext cx="1518503" cy="1717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99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4616928"/>
            <a:ext cx="338042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3600" dirty="0">
                <a:latin typeface="Montserrat SemiBold" panose="00000700000000000000" pitchFamily="2" charset="0"/>
              </a:rPr>
              <a:t>Бъдещо развитие</a:t>
            </a:r>
            <a:endParaRPr lang="en-US" sz="36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9232747" y="4311331"/>
            <a:ext cx="2042677" cy="1819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290560" y="4676230"/>
            <a:ext cx="965411" cy="1681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41" y="4295002"/>
            <a:ext cx="538009" cy="4986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4282945"/>
                  </p:ext>
                </p:extLst>
              </p:nvPr>
            </p:nvGraphicFramePr>
            <p:xfrm>
              <a:off x="925544" y="3239848"/>
              <a:ext cx="972925" cy="972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925" cy="9729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21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44" y="3239848"/>
                <a:ext cx="972925" cy="9729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38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4616928"/>
            <a:ext cx="338042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3600" dirty="0">
                <a:latin typeface="Montserrat SemiBold" panose="00000700000000000000" pitchFamily="2" charset="0"/>
              </a:rPr>
              <a:t>Бъдещо развитие</a:t>
            </a:r>
            <a:endParaRPr lang="en-US" sz="3600" dirty="0">
              <a:latin typeface="Montserrat SemiBold" panose="000007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290560" y="4676230"/>
            <a:ext cx="965411" cy="1681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41" y="4295002"/>
            <a:ext cx="538009" cy="4986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5544" y="3239848"/>
              <a:ext cx="972925" cy="972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925" cy="9729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21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44" y="3239848"/>
                <a:ext cx="972925" cy="97292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3" y="3239847"/>
            <a:ext cx="972925" cy="972925"/>
          </a:xfrm>
          <a:prstGeom prst="rect">
            <a:avLst/>
          </a:prstGeom>
        </p:spPr>
      </p:pic>
      <p:pic>
        <p:nvPicPr>
          <p:cNvPr id="11" name="Picture 10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416E17A1-76E4-4E95-A0F3-C7AEE22D5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36" y="4793645"/>
            <a:ext cx="1613647" cy="9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4616928"/>
            <a:ext cx="338042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3600" dirty="0">
                <a:latin typeface="Montserrat SemiBold" panose="00000700000000000000" pitchFamily="2" charset="0"/>
              </a:rPr>
              <a:t>Бъдещо развитие</a:t>
            </a:r>
            <a:endParaRPr lang="en-US" sz="3600" dirty="0">
              <a:latin typeface="Montserrat SemiBold" panose="000007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290560" y="4676230"/>
            <a:ext cx="965411" cy="1681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41" y="4295002"/>
            <a:ext cx="538009" cy="4986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5544" y="3239848"/>
              <a:ext cx="972925" cy="972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925" cy="9729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21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44" y="3239848"/>
                <a:ext cx="972925" cy="97292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06" y="505097"/>
            <a:ext cx="3707675" cy="37076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A111F9B-DB64-4B79-893A-8F80C1581070}"/>
              </a:ext>
            </a:extLst>
          </p:cNvPr>
          <p:cNvSpPr txBox="1">
            <a:spLocks/>
          </p:cNvSpPr>
          <p:nvPr/>
        </p:nvSpPr>
        <p:spPr>
          <a:xfrm>
            <a:off x="6523837" y="1809364"/>
            <a:ext cx="5588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Alternates SemiBold" panose="000007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 SemiBold" panose="00000700000000000000" pitchFamily="2" charset="0"/>
              </a:rPr>
              <a:t>Имплементация в големи мащаби 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2" name="Picture 11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996FD25F-1D97-4F2E-9E11-DCBE9CA4B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36" y="4793645"/>
            <a:ext cx="1613647" cy="9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68" y="4616928"/>
            <a:ext cx="3380429" cy="13255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3600" dirty="0">
                <a:latin typeface="Montserrat SemiBold" panose="00000700000000000000" pitchFamily="2" charset="0"/>
              </a:rPr>
              <a:t>Бъдещо развитие</a:t>
            </a:r>
            <a:endParaRPr lang="en-US" sz="3600" dirty="0">
              <a:latin typeface="Montserrat SemiBold" panose="000007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8290560" y="4676230"/>
            <a:ext cx="965411" cy="1681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41" y="4295002"/>
            <a:ext cx="538009" cy="4986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5544" y="3239848"/>
              <a:ext cx="972925" cy="972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925" cy="9729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21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44" y="3239848"/>
                <a:ext cx="972925" cy="97292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06" y="505097"/>
            <a:ext cx="3707675" cy="37076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D14B3D-31F7-4393-A28C-3E9FD2B7207F}"/>
              </a:ext>
            </a:extLst>
          </p:cNvPr>
          <p:cNvSpPr txBox="1">
            <a:spLocks/>
          </p:cNvSpPr>
          <p:nvPr/>
        </p:nvSpPr>
        <p:spPr>
          <a:xfrm>
            <a:off x="5496223" y="1809364"/>
            <a:ext cx="5588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Alternates SemiBold" panose="000007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bg-BG" dirty="0">
                <a:latin typeface="Montserrat SemiBold" panose="00000700000000000000" pitchFamily="2" charset="0"/>
              </a:rPr>
              <a:t>Имплементация в големи мащаби </a:t>
            </a:r>
            <a:endParaRPr lang="en-US" dirty="0">
              <a:latin typeface="Montserrat SemiBold" panose="00000700000000000000" pitchFamily="2" charset="0"/>
            </a:endParaRPr>
          </a:p>
        </p:txBody>
      </p:sp>
      <p:pic>
        <p:nvPicPr>
          <p:cNvPr id="4" name="Picture 3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8B26BD51-881C-43F1-99BA-1BC255FB2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36" y="4793645"/>
            <a:ext cx="1613647" cy="9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7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F2A2F11-7A5F-47B9-9401-92BE05ED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09" y="3723074"/>
            <a:ext cx="5415987" cy="2199827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2C140C1A-BE05-4571-988C-C4572952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10" y="3723075"/>
            <a:ext cx="5415987" cy="21998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5" y="4616929"/>
            <a:ext cx="4240736" cy="166291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4800" dirty="0">
                <a:latin typeface="Montserrat SemiBold" panose="00000700000000000000" pitchFamily="2" charset="0"/>
              </a:rPr>
              <a:t>Бъдещо развитие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175821"/>
                  </p:ext>
                </p:extLst>
              </p:nvPr>
            </p:nvGraphicFramePr>
            <p:xfrm>
              <a:off x="-1046131" y="3239848"/>
              <a:ext cx="972925" cy="9729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2925" cy="9729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21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Cube">
                <a:extLst>
                  <a:ext uri="{FF2B5EF4-FFF2-40B4-BE49-F238E27FC236}">
                    <a16:creationId xmlns:a16="http://schemas.microsoft.com/office/drawing/2014/main" id="{1DB4E94C-B188-4B16-9772-4E583D101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46131" y="3239848"/>
                <a:ext cx="972925" cy="97292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6" y="505097"/>
            <a:ext cx="3707675" cy="37076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D14B3D-31F7-4393-A28C-3E9FD2B7207F}"/>
              </a:ext>
            </a:extLst>
          </p:cNvPr>
          <p:cNvSpPr txBox="1">
            <a:spLocks/>
          </p:cNvSpPr>
          <p:nvPr/>
        </p:nvSpPr>
        <p:spPr>
          <a:xfrm>
            <a:off x="9077623" y="1809364"/>
            <a:ext cx="5588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Alternates SemiBold" panose="000007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 SemiBold" panose="00000700000000000000" pitchFamily="2" charset="0"/>
              </a:rPr>
              <a:t>Имплементация в големи мащаби 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9174364" y="2583747"/>
            <a:ext cx="1570533" cy="2735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5E4750-7CEA-4DD8-B932-E870A23095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9437783" y="3178010"/>
            <a:ext cx="1570533" cy="2735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912B34-82FE-43AB-ACF4-F1BD5BA8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9790101" y="3914200"/>
            <a:ext cx="1570533" cy="2735911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A1A06B-9B1F-4D89-82A8-720086C6855C}"/>
              </a:ext>
            </a:extLst>
          </p:cNvPr>
          <p:cNvSpPr/>
          <p:nvPr/>
        </p:nvSpPr>
        <p:spPr>
          <a:xfrm>
            <a:off x="8402112" y="4441981"/>
            <a:ext cx="1281084" cy="1518540"/>
          </a:xfrm>
          <a:custGeom>
            <a:avLst/>
            <a:gdLst>
              <a:gd name="connsiteX0" fmla="*/ 0 w 390525"/>
              <a:gd name="connsiteY0" fmla="*/ 0 h 933450"/>
              <a:gd name="connsiteX1" fmla="*/ 219075 w 390525"/>
              <a:gd name="connsiteY1" fmla="*/ 0 h 933450"/>
              <a:gd name="connsiteX2" fmla="*/ 390525 w 390525"/>
              <a:gd name="connsiteY2" fmla="*/ 933450 h 933450"/>
              <a:gd name="connsiteX3" fmla="*/ 142875 w 390525"/>
              <a:gd name="connsiteY3" fmla="*/ 933450 h 933450"/>
              <a:gd name="connsiteX4" fmla="*/ 0 w 390525"/>
              <a:gd name="connsiteY4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933450">
                <a:moveTo>
                  <a:pt x="0" y="0"/>
                </a:moveTo>
                <a:lnTo>
                  <a:pt x="219075" y="0"/>
                </a:lnTo>
                <a:lnTo>
                  <a:pt x="390525" y="933450"/>
                </a:lnTo>
                <a:lnTo>
                  <a:pt x="142875" y="9334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EC96C54-3D72-4C0F-BC2F-4E529827D2FB}"/>
              </a:ext>
            </a:extLst>
          </p:cNvPr>
          <p:cNvSpPr/>
          <p:nvPr/>
        </p:nvSpPr>
        <p:spPr>
          <a:xfrm>
            <a:off x="6639304" y="4465224"/>
            <a:ext cx="1410489" cy="1495295"/>
          </a:xfrm>
          <a:custGeom>
            <a:avLst/>
            <a:gdLst>
              <a:gd name="connsiteX0" fmla="*/ 0 w 581025"/>
              <a:gd name="connsiteY0" fmla="*/ 0 h 919162"/>
              <a:gd name="connsiteX1" fmla="*/ 423863 w 581025"/>
              <a:gd name="connsiteY1" fmla="*/ 0 h 919162"/>
              <a:gd name="connsiteX2" fmla="*/ 581025 w 581025"/>
              <a:gd name="connsiteY2" fmla="*/ 919162 h 919162"/>
              <a:gd name="connsiteX3" fmla="*/ 14288 w 581025"/>
              <a:gd name="connsiteY3" fmla="*/ 919162 h 919162"/>
              <a:gd name="connsiteX4" fmla="*/ 0 w 581025"/>
              <a:gd name="connsiteY4" fmla="*/ 0 h 91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919162">
                <a:moveTo>
                  <a:pt x="0" y="0"/>
                </a:moveTo>
                <a:lnTo>
                  <a:pt x="423863" y="0"/>
                </a:lnTo>
                <a:lnTo>
                  <a:pt x="581025" y="919162"/>
                </a:lnTo>
                <a:lnTo>
                  <a:pt x="14288" y="91916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72696-432D-48E3-891C-A4D6D6EFD7E0}"/>
              </a:ext>
            </a:extLst>
          </p:cNvPr>
          <p:cNvSpPr/>
          <p:nvPr/>
        </p:nvSpPr>
        <p:spPr>
          <a:xfrm rot="21336537">
            <a:off x="6085914" y="4142015"/>
            <a:ext cx="1041284" cy="235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3B1FA-3761-4D90-8C1C-EA7271846282}"/>
              </a:ext>
            </a:extLst>
          </p:cNvPr>
          <p:cNvSpPr/>
          <p:nvPr/>
        </p:nvSpPr>
        <p:spPr>
          <a:xfrm>
            <a:off x="5453029" y="4465224"/>
            <a:ext cx="1079372" cy="14952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41AB6C-949D-47A0-B0AC-AD3EDEA3D963}"/>
              </a:ext>
            </a:extLst>
          </p:cNvPr>
          <p:cNvSpPr/>
          <p:nvPr/>
        </p:nvSpPr>
        <p:spPr>
          <a:xfrm rot="520738">
            <a:off x="6399806" y="4113627"/>
            <a:ext cx="527031" cy="235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267794-9416-4443-A3EE-FD593B1951F7}"/>
              </a:ext>
            </a:extLst>
          </p:cNvPr>
          <p:cNvSpPr/>
          <p:nvPr/>
        </p:nvSpPr>
        <p:spPr>
          <a:xfrm rot="848524">
            <a:off x="5184210" y="4161569"/>
            <a:ext cx="527031" cy="235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D6D5C12-F7D5-427A-B3B3-DF1610C8F451}"/>
              </a:ext>
            </a:extLst>
          </p:cNvPr>
          <p:cNvSpPr>
            <a:spLocks noGrp="1"/>
          </p:cNvSpPr>
          <p:nvPr/>
        </p:nvSpPr>
        <p:spPr>
          <a:xfrm>
            <a:off x="831366" y="1450021"/>
            <a:ext cx="6369371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</a:pPr>
            <a:r>
              <a:rPr lang="bg-BG" sz="2800" dirty="0">
                <a:latin typeface="Montserrat" panose="00000500000000000000" pitchFamily="2" charset="0"/>
              </a:rPr>
              <a:t>Интеграция при обикновени пешеходни пътеки</a:t>
            </a:r>
            <a:endParaRPr lang="en-US" sz="2800" dirty="0">
              <a:latin typeface="Montserrat" panose="00000500000000000000" pitchFamily="2" charset="0"/>
            </a:endParaRP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9E6CC5D1-F328-4BA4-BC76-569A52A8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09" y="3723074"/>
            <a:ext cx="5415987" cy="21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5B305BE-D867-4283-A3FF-B38B6351E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3199" y="505171"/>
            <a:ext cx="475146" cy="440231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D549E500-A3AE-4784-9FFE-C3AD9F06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08" y="3723073"/>
            <a:ext cx="5415987" cy="2199827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617C8BD-47A3-4C90-A064-FB0F78052B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09" y="3723074"/>
            <a:ext cx="5415987" cy="21998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5" y="4616929"/>
            <a:ext cx="4240736" cy="166291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4800" dirty="0">
                <a:latin typeface="Montserrat SemiBold" panose="00000700000000000000" pitchFamily="2" charset="0"/>
              </a:rPr>
              <a:t>Бъдещо развитие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6" y="505097"/>
            <a:ext cx="3707675" cy="37076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D14B3D-31F7-4393-A28C-3E9FD2B7207F}"/>
              </a:ext>
            </a:extLst>
          </p:cNvPr>
          <p:cNvSpPr txBox="1">
            <a:spLocks/>
          </p:cNvSpPr>
          <p:nvPr/>
        </p:nvSpPr>
        <p:spPr>
          <a:xfrm>
            <a:off x="9077623" y="1809364"/>
            <a:ext cx="5588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Alternates SemiBold" panose="000007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 SemiBold" panose="00000700000000000000" pitchFamily="2" charset="0"/>
              </a:rPr>
              <a:t>Имплементация в големи мащаби 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D6D5C12-F7D5-427A-B3B3-DF1610C8F451}"/>
              </a:ext>
            </a:extLst>
          </p:cNvPr>
          <p:cNvSpPr>
            <a:spLocks noGrp="1"/>
          </p:cNvSpPr>
          <p:nvPr/>
        </p:nvSpPr>
        <p:spPr>
          <a:xfrm>
            <a:off x="831366" y="1450021"/>
            <a:ext cx="6369371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</a:pPr>
            <a:r>
              <a:rPr lang="bg-BG" sz="2800" dirty="0">
                <a:latin typeface="Montserrat" panose="00000500000000000000" pitchFamily="2" charset="0"/>
              </a:rPr>
              <a:t>Прогнозиране на бъдещи състояния на трафика</a:t>
            </a:r>
            <a:endParaRPr lang="en-US" sz="2800" dirty="0">
              <a:latin typeface="Montserrat" panose="00000500000000000000" pitchFamily="2" charset="0"/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6B72CDD-6D33-4D9B-91C5-D7492F62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09" y="3723074"/>
            <a:ext cx="5415987" cy="21998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E10268-1159-4B9E-8C4A-3BD0A42E5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9305762" y="841781"/>
            <a:ext cx="852609" cy="1485267"/>
          </a:xfrm>
          <a:prstGeom prst="rect">
            <a:avLst/>
          </a:prstGeom>
        </p:spPr>
      </p:pic>
      <p:pic>
        <p:nvPicPr>
          <p:cNvPr id="26" name="Picture 25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0A4DF9ED-5606-4403-8565-FE00E5C75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15" y="961595"/>
            <a:ext cx="1489235" cy="8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3A21061-5978-43C6-8C1E-F03929E12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66" y="3745357"/>
            <a:ext cx="5415987" cy="2199827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4533D2A-DC07-4B6B-BF34-6CD3CF3D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7" y="3723074"/>
            <a:ext cx="5415987" cy="21998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5" y="4616929"/>
            <a:ext cx="4240736" cy="166291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4800" dirty="0">
                <a:latin typeface="Montserrat SemiBold" panose="00000700000000000000" pitchFamily="2" charset="0"/>
              </a:rPr>
              <a:t>Бъдещо развитие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A08C6-AE58-409D-A45C-13908DD6DE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6" y="505097"/>
            <a:ext cx="3707675" cy="3707675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CD6D5C12-F7D5-427A-B3B3-DF1610C8F451}"/>
              </a:ext>
            </a:extLst>
          </p:cNvPr>
          <p:cNvSpPr>
            <a:spLocks noGrp="1"/>
          </p:cNvSpPr>
          <p:nvPr/>
        </p:nvSpPr>
        <p:spPr>
          <a:xfrm>
            <a:off x="831366" y="1450021"/>
            <a:ext cx="6369371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</a:pPr>
            <a:r>
              <a:rPr lang="bg-BG" sz="2800" dirty="0">
                <a:latin typeface="Montserrat" panose="00000500000000000000" pitchFamily="2" charset="0"/>
              </a:rPr>
              <a:t>Прогнозиране на бъдещи състояния на трафика</a:t>
            </a:r>
            <a:endParaRPr lang="en-US" sz="2800" dirty="0">
              <a:latin typeface="Montserrat" panose="00000500000000000000" pitchFamily="2" charset="0"/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6B72CDD-6D33-4D9B-91C5-D7492F62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09" y="3723074"/>
            <a:ext cx="5415987" cy="21998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F0297-DA44-430E-AA77-D624243EF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3199" y="505171"/>
            <a:ext cx="475146" cy="440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B45538-05DF-4C3B-B5FF-1B4727EF4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9305762" y="841781"/>
            <a:ext cx="852609" cy="1485267"/>
          </a:xfrm>
          <a:prstGeom prst="rect">
            <a:avLst/>
          </a:prstGeom>
        </p:spPr>
      </p:pic>
      <p:pic>
        <p:nvPicPr>
          <p:cNvPr id="23" name="Picture 22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D04EC2BE-5BF1-4DC0-B6C2-2A8417874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15" y="961595"/>
            <a:ext cx="1489235" cy="8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4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917580"/>
            <a:ext cx="5558489" cy="1325563"/>
          </a:xfrm>
        </p:spPr>
        <p:txBody>
          <a:bodyPr>
            <a:normAutofit/>
          </a:bodyPr>
          <a:lstStyle/>
          <a:p>
            <a:r>
              <a:rPr lang="bg-BG" sz="3600" dirty="0">
                <a:latin typeface="Montserrat SemiBold" panose="00000700000000000000" pitchFamily="2" charset="0"/>
              </a:rPr>
              <a:t>Един значим проблем</a:t>
            </a:r>
            <a:endParaRPr lang="en-US" sz="3600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49" y="3416303"/>
            <a:ext cx="3986601" cy="1619249"/>
          </a:xfrm>
          <a:prstGeom prst="rect">
            <a:avLst/>
          </a:prstGeom>
        </p:spPr>
      </p:pic>
      <p:pic>
        <p:nvPicPr>
          <p:cNvPr id="32" name="Picture 31" descr="Shape&#10;&#10;Description automatically generated">
            <a:extLst>
              <a:ext uri="{FF2B5EF4-FFF2-40B4-BE49-F238E27FC236}">
                <a16:creationId xmlns:a16="http://schemas.microsoft.com/office/drawing/2014/main" id="{2536E61B-0FFE-46E0-ABD9-FA7829CA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0" y="3737640"/>
            <a:ext cx="437654" cy="1228252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6FF838-4D24-4E4A-9539-C1462BF16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127517"/>
              </p:ext>
            </p:extLst>
          </p:nvPr>
        </p:nvGraphicFramePr>
        <p:xfrm>
          <a:off x="819182" y="2424576"/>
          <a:ext cx="5558489" cy="3255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7932649" y="43660"/>
            <a:ext cx="3775784" cy="3363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6BAB73-F24E-48F4-AC7F-6BB030F901E4}"/>
              </a:ext>
            </a:extLst>
          </p:cNvPr>
          <p:cNvSpPr/>
          <p:nvPr/>
        </p:nvSpPr>
        <p:spPr>
          <a:xfrm>
            <a:off x="1407676" y="4983166"/>
            <a:ext cx="4566404" cy="1874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F6A07-4843-46F5-9108-89F3F31A56E5}"/>
              </a:ext>
            </a:extLst>
          </p:cNvPr>
          <p:cNvSpPr txBox="1"/>
          <p:nvPr/>
        </p:nvSpPr>
        <p:spPr>
          <a:xfrm>
            <a:off x="1737360" y="5142233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ПТП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BB98B-6248-4C9C-BE22-7D9160C1AADC}"/>
              </a:ext>
            </a:extLst>
          </p:cNvPr>
          <p:cNvSpPr txBox="1"/>
          <p:nvPr/>
        </p:nvSpPr>
        <p:spPr>
          <a:xfrm>
            <a:off x="3049754" y="5125356"/>
            <a:ext cx="148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Ранени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0DB3-B086-4DA7-A014-61D9092C6057}"/>
              </a:ext>
            </a:extLst>
          </p:cNvPr>
          <p:cNvSpPr txBox="1"/>
          <p:nvPr/>
        </p:nvSpPr>
        <p:spPr>
          <a:xfrm>
            <a:off x="4679030" y="5125356"/>
            <a:ext cx="148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Загинали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E3F7-A28A-49F2-86F2-F292BCFF6A84}"/>
              </a:ext>
            </a:extLst>
          </p:cNvPr>
          <p:cNvSpPr/>
          <p:nvPr/>
        </p:nvSpPr>
        <p:spPr>
          <a:xfrm>
            <a:off x="2954019" y="5690250"/>
            <a:ext cx="783774" cy="313956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tx1"/>
                </a:solidFill>
                <a:latin typeface="Montserrat" panose="00000500000000000000" pitchFamily="2" charset="0"/>
              </a:rPr>
              <a:t>2019</a:t>
            </a:r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447903-BB85-467F-935D-672B80CAD19B}"/>
              </a:ext>
            </a:extLst>
          </p:cNvPr>
          <p:cNvSpPr/>
          <p:nvPr/>
        </p:nvSpPr>
        <p:spPr>
          <a:xfrm>
            <a:off x="3839912" y="5690251"/>
            <a:ext cx="783774" cy="313956"/>
          </a:xfrm>
          <a:prstGeom prst="rect">
            <a:avLst/>
          </a:prstGeom>
          <a:solidFill>
            <a:srgbClr val="FED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tx1"/>
                </a:solidFill>
                <a:latin typeface="Montserrat" panose="00000500000000000000" pitchFamily="2" charset="0"/>
              </a:rPr>
              <a:t>2020</a:t>
            </a:r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9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  <p:bldP spid="4" grpId="0"/>
      <p:bldP spid="11" grpId="0"/>
      <p:bldP spid="12" grpId="0"/>
      <p:bldP spid="6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49" y="4248150"/>
            <a:ext cx="7223151" cy="219630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bg-BG" sz="6600" dirty="0">
                <a:latin typeface="Montserrat SemiBold" panose="00000700000000000000" pitchFamily="2" charset="0"/>
              </a:rPr>
              <a:t>Благодарим за вниманието!</a:t>
            </a:r>
            <a:endParaRPr lang="en-US" sz="6600" dirty="0">
              <a:latin typeface="Montserrat SemiBold" panose="00000700000000000000" pitchFamily="2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06414B5-AF5E-4384-B3B6-96C993CE5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" y="722397"/>
            <a:ext cx="389314" cy="389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2B93F64-384C-4F2C-A72A-4B6D4A816CE3}"/>
              </a:ext>
            </a:extLst>
          </p:cNvPr>
          <p:cNvSpPr txBox="1">
            <a:spLocks/>
          </p:cNvSpPr>
          <p:nvPr/>
        </p:nvSpPr>
        <p:spPr>
          <a:xfrm>
            <a:off x="1353771" y="175632"/>
            <a:ext cx="7766075" cy="1553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Alternates SemiBold" panose="000007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Montserrat" panose="00000500000000000000" pitchFamily="2" charset="0"/>
              </a:rPr>
              <a:t>GitHub.com/</a:t>
            </a:r>
            <a:r>
              <a:rPr lang="en-US" sz="2400" dirty="0" err="1">
                <a:latin typeface="Montserrat SemiBold" panose="00000700000000000000" pitchFamily="2" charset="0"/>
              </a:rPr>
              <a:t>TrafficRate</a:t>
            </a:r>
            <a:endParaRPr lang="en-US" sz="2400" dirty="0">
              <a:latin typeface="Montserrat SemiBold" panose="000007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1E78D1-AE1B-4C2A-B9EE-28A953C62823}"/>
              </a:ext>
            </a:extLst>
          </p:cNvPr>
          <p:cNvSpPr>
            <a:spLocks noGrp="1"/>
          </p:cNvSpPr>
          <p:nvPr/>
        </p:nvSpPr>
        <p:spPr>
          <a:xfrm>
            <a:off x="755076" y="2262743"/>
            <a:ext cx="4157582" cy="2189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sz="3600" dirty="0">
                <a:latin typeface="Montserrat" panose="00000500000000000000" pitchFamily="2" charset="0"/>
              </a:rPr>
              <a:t>Отбор</a:t>
            </a:r>
            <a:r>
              <a:rPr lang="bg-BG" sz="4400" dirty="0">
                <a:latin typeface="Montserrat" panose="00000500000000000000" pitchFamily="2" charset="0"/>
              </a:rPr>
              <a:t> </a:t>
            </a:r>
            <a:br>
              <a:rPr lang="en-US" sz="4400" dirty="0">
                <a:latin typeface="Montserrat" panose="00000500000000000000" pitchFamily="2" charset="0"/>
              </a:rPr>
            </a:br>
            <a:r>
              <a:rPr lang="en-US" sz="4400" dirty="0" err="1">
                <a:latin typeface="Montserrat SemiBold" panose="00000700000000000000" pitchFamily="2" charset="0"/>
              </a:rPr>
              <a:t>UrbanRate</a:t>
            </a:r>
            <a:endParaRPr lang="en-US" sz="4400" dirty="0">
              <a:latin typeface="Montserrat SemiBold" panose="000007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15F951-2B01-4EA5-859A-B7AF154D9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2793" y="505171"/>
            <a:ext cx="1019391" cy="944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74C82E-B0F1-4692-878B-3A1D6D31C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548846" y="1227343"/>
            <a:ext cx="1829211" cy="3186533"/>
          </a:xfrm>
          <a:prstGeom prst="rect">
            <a:avLst/>
          </a:prstGeom>
        </p:spPr>
      </p:pic>
      <p:pic>
        <p:nvPicPr>
          <p:cNvPr id="27" name="Picture 26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0ECF2325-FB69-415D-82D3-7BFADA93C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604" y="1484396"/>
            <a:ext cx="3195046" cy="17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4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96" y="2751252"/>
            <a:ext cx="5558489" cy="1325563"/>
          </a:xfrm>
        </p:spPr>
        <p:txBody>
          <a:bodyPr>
            <a:normAutofit/>
          </a:bodyPr>
          <a:lstStyle/>
          <a:p>
            <a:r>
              <a:rPr lang="bg-BG" sz="6600" dirty="0">
                <a:latin typeface="Montserrat SemiBold" panose="00000700000000000000" pitchFamily="2" charset="0"/>
              </a:rPr>
              <a:t>Цели</a:t>
            </a:r>
            <a:endParaRPr lang="en-US" sz="6600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53" y="3463015"/>
            <a:ext cx="3986601" cy="161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88266" y="2258762"/>
            <a:ext cx="2978450" cy="2653446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7431F9C-D2B2-4FA3-88AD-36CBCE97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0" y="5145524"/>
            <a:ext cx="437654" cy="1228252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67DACE32-69B5-4BB0-9A7A-3EE5BE98B5B6}"/>
              </a:ext>
            </a:extLst>
          </p:cNvPr>
          <p:cNvSpPr>
            <a:spLocks noGrp="1"/>
          </p:cNvSpPr>
          <p:nvPr/>
        </p:nvSpPr>
        <p:spPr>
          <a:xfrm>
            <a:off x="2313297" y="3007379"/>
            <a:ext cx="3564239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" panose="00000500000000000000" pitchFamily="2" charset="0"/>
              </a:rPr>
              <a:t>Намаляване на ПТП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86C8334-F53D-4603-8E00-C75008BB7A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996" y="2895599"/>
            <a:ext cx="533401" cy="5334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3AFA54-7E04-4C05-A3CB-DC665B4FC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14453" y="2790825"/>
            <a:ext cx="1407676" cy="2452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80C1DA-EE7A-4D10-827A-9394A266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9" b="73971"/>
          <a:stretch/>
        </p:blipFill>
        <p:spPr>
          <a:xfrm>
            <a:off x="6914453" y="1927935"/>
            <a:ext cx="1407676" cy="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7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96" y="1417752"/>
            <a:ext cx="5558489" cy="1325563"/>
          </a:xfrm>
        </p:spPr>
        <p:txBody>
          <a:bodyPr>
            <a:normAutofit/>
          </a:bodyPr>
          <a:lstStyle/>
          <a:p>
            <a:r>
              <a:rPr lang="bg-BG" sz="4800" dirty="0">
                <a:latin typeface="Montserrat SemiBold" panose="00000700000000000000" pitchFamily="2" charset="0"/>
              </a:rPr>
              <a:t>Цели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53" y="3463015"/>
            <a:ext cx="3986601" cy="161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88266" y="2258762"/>
            <a:ext cx="2978450" cy="2653446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7431F9C-D2B2-4FA3-88AD-36CBCE97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0" y="5145524"/>
            <a:ext cx="437654" cy="122825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2B8B524-BFFC-4310-8678-F9EE8108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696" y="2895599"/>
            <a:ext cx="533401" cy="5334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FE99ABE-D9A4-4592-A427-04F2EE04AEB3}"/>
              </a:ext>
            </a:extLst>
          </p:cNvPr>
          <p:cNvSpPr>
            <a:spLocks noGrp="1"/>
          </p:cNvSpPr>
          <p:nvPr/>
        </p:nvSpPr>
        <p:spPr>
          <a:xfrm>
            <a:off x="1983097" y="3007379"/>
            <a:ext cx="3564239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Намаляване на ПТП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671589-C014-4DAB-86EE-DB73BB4A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117" y="3581284"/>
            <a:ext cx="495298" cy="49529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C2C7248-0B2C-4BD0-8771-F21F7A175EC4}"/>
              </a:ext>
            </a:extLst>
          </p:cNvPr>
          <p:cNvSpPr>
            <a:spLocks noGrp="1"/>
          </p:cNvSpPr>
          <p:nvPr/>
        </p:nvSpPr>
        <p:spPr>
          <a:xfrm>
            <a:off x="2549153" y="3664489"/>
            <a:ext cx="4519303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" panose="00000500000000000000" pitchFamily="2" charset="0"/>
              </a:rPr>
              <a:t>Сигнали до КАТ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09428-37CC-4A2E-95E9-8AC51F6A5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14453" y="2790825"/>
            <a:ext cx="1407676" cy="2452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89BEC2-3199-4D49-B488-66B2B8F80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9" b="73971"/>
          <a:stretch/>
        </p:blipFill>
        <p:spPr>
          <a:xfrm>
            <a:off x="6914453" y="1927935"/>
            <a:ext cx="1407676" cy="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96" y="1417752"/>
            <a:ext cx="5558489" cy="1325563"/>
          </a:xfrm>
        </p:spPr>
        <p:txBody>
          <a:bodyPr>
            <a:normAutofit/>
          </a:bodyPr>
          <a:lstStyle/>
          <a:p>
            <a:r>
              <a:rPr lang="bg-BG" sz="4800" dirty="0">
                <a:latin typeface="Montserrat SemiBold" panose="00000700000000000000" pitchFamily="2" charset="0"/>
              </a:rPr>
              <a:t>Цели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53" y="3463015"/>
            <a:ext cx="3986601" cy="161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88266" y="2258762"/>
            <a:ext cx="2978450" cy="2653446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7431F9C-D2B2-4FA3-88AD-36CBCE97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0" y="5145524"/>
            <a:ext cx="437654" cy="122825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2B8B524-BFFC-4310-8678-F9EE8108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696" y="2895599"/>
            <a:ext cx="533401" cy="5334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FE99ABE-D9A4-4592-A427-04F2EE04AEB3}"/>
              </a:ext>
            </a:extLst>
          </p:cNvPr>
          <p:cNvSpPr>
            <a:spLocks noGrp="1"/>
          </p:cNvSpPr>
          <p:nvPr/>
        </p:nvSpPr>
        <p:spPr>
          <a:xfrm>
            <a:off x="1983097" y="3007379"/>
            <a:ext cx="3564239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Намаляване на ПТП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75B1A1-5A2C-4ACA-99A0-0D939E94F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8747" y="3581284"/>
            <a:ext cx="495298" cy="4952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02C7F8B-B83F-4137-839E-680E7FD17770}"/>
              </a:ext>
            </a:extLst>
          </p:cNvPr>
          <p:cNvSpPr>
            <a:spLocks noGrp="1"/>
          </p:cNvSpPr>
          <p:nvPr/>
        </p:nvSpPr>
        <p:spPr>
          <a:xfrm>
            <a:off x="1983097" y="3664489"/>
            <a:ext cx="4519303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Сигнали до КАТ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6BDC05-328E-4C91-9D93-43746FFABF4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583" y="4259939"/>
            <a:ext cx="484424" cy="48442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439EF64A-3C96-448D-BBB5-8A3162838D75}"/>
              </a:ext>
            </a:extLst>
          </p:cNvPr>
          <p:cNvSpPr>
            <a:spLocks noGrp="1"/>
          </p:cNvSpPr>
          <p:nvPr/>
        </p:nvSpPr>
        <p:spPr>
          <a:xfrm>
            <a:off x="2505610" y="4337474"/>
            <a:ext cx="4519303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solidFill>
                  <a:schemeClr val="tx1">
                    <a:alpha val="0"/>
                  </a:schemeClr>
                </a:solidFill>
                <a:latin typeface="Montserrat" panose="00000500000000000000" pitchFamily="2" charset="0"/>
              </a:rPr>
              <a:t>Анализ на трафика</a:t>
            </a:r>
            <a:endParaRPr lang="en-US" dirty="0">
              <a:solidFill>
                <a:schemeClr val="tx1">
                  <a:alpha val="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C11492-33A8-4260-B698-F8F8EF1A4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14453" y="2790825"/>
            <a:ext cx="1407676" cy="24522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F3F245-D85E-46D7-89DE-FA2FCF0B8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9" b="73971"/>
          <a:stretch/>
        </p:blipFill>
        <p:spPr>
          <a:xfrm>
            <a:off x="6914453" y="1927935"/>
            <a:ext cx="1407676" cy="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96" y="1417752"/>
            <a:ext cx="5558489" cy="1325563"/>
          </a:xfrm>
        </p:spPr>
        <p:txBody>
          <a:bodyPr>
            <a:normAutofit/>
          </a:bodyPr>
          <a:lstStyle/>
          <a:p>
            <a:r>
              <a:rPr lang="bg-BG" sz="4800" dirty="0">
                <a:latin typeface="Montserrat SemiBold" panose="00000700000000000000" pitchFamily="2" charset="0"/>
              </a:rPr>
              <a:t>Цели</a:t>
            </a:r>
            <a:endParaRPr lang="en-US" sz="4800" dirty="0">
              <a:latin typeface="Montserrat SemiBold" panose="00000700000000000000" pitchFamily="2" charset="0"/>
            </a:endParaRP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3D03E1F-92E7-479F-B20D-E6BA7664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53" y="3463015"/>
            <a:ext cx="3986601" cy="161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88266" y="2258762"/>
            <a:ext cx="2978450" cy="2653446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7431F9C-D2B2-4FA3-88AD-36CBCE973E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0" y="5145524"/>
            <a:ext cx="437654" cy="122825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2B8B524-BFFC-4310-8678-F9EE8108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696" y="2895599"/>
            <a:ext cx="533401" cy="5334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FE99ABE-D9A4-4592-A427-04F2EE04AEB3}"/>
              </a:ext>
            </a:extLst>
          </p:cNvPr>
          <p:cNvSpPr>
            <a:spLocks noGrp="1"/>
          </p:cNvSpPr>
          <p:nvPr/>
        </p:nvSpPr>
        <p:spPr>
          <a:xfrm>
            <a:off x="1983097" y="3007379"/>
            <a:ext cx="3564239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Намаляване на ПТП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75B1A1-5A2C-4ACA-99A0-0D939E94F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8747" y="3581284"/>
            <a:ext cx="495298" cy="4952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02C7F8B-B83F-4137-839E-680E7FD17770}"/>
              </a:ext>
            </a:extLst>
          </p:cNvPr>
          <p:cNvSpPr>
            <a:spLocks noGrp="1"/>
          </p:cNvSpPr>
          <p:nvPr/>
        </p:nvSpPr>
        <p:spPr>
          <a:xfrm>
            <a:off x="1983097" y="3664489"/>
            <a:ext cx="4519303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Сигнали до КАТ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6BDC05-328E-4C91-9D93-43746FFAB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4184" y="4259939"/>
            <a:ext cx="484424" cy="48442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439EF64A-3C96-448D-BBB5-8A3162838D75}"/>
              </a:ext>
            </a:extLst>
          </p:cNvPr>
          <p:cNvSpPr>
            <a:spLocks noGrp="1"/>
          </p:cNvSpPr>
          <p:nvPr/>
        </p:nvSpPr>
        <p:spPr>
          <a:xfrm>
            <a:off x="1983097" y="4337474"/>
            <a:ext cx="4519303" cy="40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bg-BG" dirty="0">
                <a:latin typeface="Montserrat" panose="00000500000000000000" pitchFamily="2" charset="0"/>
              </a:rPr>
              <a:t>Анализ на трафика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31B607-4E94-4D95-A976-43BDB8D3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14453" y="2790825"/>
            <a:ext cx="1407676" cy="24522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572712-77C2-4402-97A8-6F0AE24D0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9" b="73971"/>
          <a:stretch/>
        </p:blipFill>
        <p:spPr>
          <a:xfrm>
            <a:off x="6914453" y="1927935"/>
            <a:ext cx="1407676" cy="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2766218"/>
            <a:ext cx="5558489" cy="1325563"/>
          </a:xfrm>
        </p:spPr>
        <p:txBody>
          <a:bodyPr>
            <a:normAutofit/>
          </a:bodyPr>
          <a:lstStyle/>
          <a:p>
            <a:r>
              <a:rPr lang="bg-BG" sz="5400" dirty="0">
                <a:latin typeface="Montserrat SemiBold" panose="00000700000000000000" pitchFamily="2" charset="0"/>
              </a:rPr>
              <a:t>Архитектура</a:t>
            </a:r>
            <a:endParaRPr lang="en-US" sz="5400" dirty="0">
              <a:latin typeface="Montserrat SemiBold" panose="000007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8F005-15D2-43C8-9E1D-E7667DB8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/>
          <a:stretch/>
        </p:blipFill>
        <p:spPr>
          <a:xfrm>
            <a:off x="8288266" y="2258762"/>
            <a:ext cx="2978450" cy="265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C39C1-8D1D-43B8-955E-CA5A8BD1E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6914453" y="2790825"/>
            <a:ext cx="1407676" cy="24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FEBB6-E086-4FAE-AE28-D293CE3F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69" y="2234952"/>
            <a:ext cx="784477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966538D-86DB-4740-9C93-02C6E075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8" y="3474859"/>
            <a:ext cx="1433233" cy="143323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9D0AE4-C4D7-496A-842E-880CBF0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15" y="1901712"/>
            <a:ext cx="5558489" cy="1325563"/>
          </a:xfrm>
        </p:spPr>
        <p:txBody>
          <a:bodyPr>
            <a:normAutofit/>
          </a:bodyPr>
          <a:lstStyle/>
          <a:p>
            <a:r>
              <a:rPr lang="bg-BG" sz="5000" dirty="0">
                <a:latin typeface="Montserrat SemiBold" panose="00000700000000000000" pitchFamily="2" charset="0"/>
              </a:rPr>
              <a:t>Архитектура</a:t>
            </a:r>
            <a:endParaRPr lang="en-US" sz="5000" dirty="0">
              <a:latin typeface="Montserrat SemiBold" panose="000007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9225C74-4D55-4B1F-9102-14B5740F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3" y="3495675"/>
            <a:ext cx="1433232" cy="143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79186-77D6-488A-8B72-AC001BCF8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72589"/>
          <a:stretch/>
        </p:blipFill>
        <p:spPr>
          <a:xfrm>
            <a:off x="4579481" y="3543300"/>
            <a:ext cx="1027942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95FEA2-5BD8-4DE2-B6F0-2974763289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69" y="2234952"/>
            <a:ext cx="784477" cy="72707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DDA7665-E171-43FB-B666-0AD5DFB9E3A7}"/>
              </a:ext>
            </a:extLst>
          </p:cNvPr>
          <p:cNvSpPr>
            <a:spLocks noGrp="1"/>
          </p:cNvSpPr>
          <p:nvPr/>
        </p:nvSpPr>
        <p:spPr>
          <a:xfrm>
            <a:off x="7270379" y="2565687"/>
            <a:ext cx="3706503" cy="266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Камери с </a:t>
            </a:r>
            <a:r>
              <a:rPr lang="en-US" dirty="0">
                <a:latin typeface="Montserrat" panose="00000500000000000000" pitchFamily="2" charset="0"/>
              </a:rPr>
              <a:t>SSD AI</a:t>
            </a: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Синхронизация със светофари</a:t>
            </a:r>
            <a:endParaRPr lang="en-US" dirty="0">
              <a:latin typeface="Montserrat" panose="00000500000000000000" pitchFamily="2" charset="0"/>
            </a:endParaRP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bg-BG" dirty="0">
                <a:latin typeface="Montserrat" panose="00000500000000000000" pitchFamily="2" charset="0"/>
              </a:rPr>
              <a:t>Автоматични бариери („колчета“)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4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224</Words>
  <Application>Microsoft Office PowerPoint</Application>
  <PresentationFormat>Widescreen</PresentationFormat>
  <Paragraphs>92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Montserrat</vt:lpstr>
      <vt:lpstr>Montserrat SemiBold</vt:lpstr>
      <vt:lpstr>Wingdings</vt:lpstr>
      <vt:lpstr>Montserrat Alternates</vt:lpstr>
      <vt:lpstr>Montserrat Alternates SemiBold</vt:lpstr>
      <vt:lpstr>Arial</vt:lpstr>
      <vt:lpstr>Calibri</vt:lpstr>
      <vt:lpstr>Office Theme</vt:lpstr>
      <vt:lpstr>PowerPoint Presentation</vt:lpstr>
      <vt:lpstr>Един значим проблем</vt:lpstr>
      <vt:lpstr>Един значим проблем</vt:lpstr>
      <vt:lpstr>Цели</vt:lpstr>
      <vt:lpstr>Цели</vt:lpstr>
      <vt:lpstr>Цели</vt:lpstr>
      <vt:lpstr>Цели</vt:lpstr>
      <vt:lpstr>Архитектура</vt:lpstr>
      <vt:lpstr>Архитектура</vt:lpstr>
      <vt:lpstr>Архитектура</vt:lpstr>
      <vt:lpstr>Реализация</vt:lpstr>
      <vt:lpstr>Реализация</vt:lpstr>
      <vt:lpstr>PowerPoint Presentation</vt:lpstr>
      <vt:lpstr>Първа симулация</vt:lpstr>
      <vt:lpstr>Втора симулация</vt:lpstr>
      <vt:lpstr>Използвани технологии</vt:lpstr>
      <vt:lpstr>Използвани технологии</vt:lpstr>
      <vt:lpstr>Хардуер</vt:lpstr>
      <vt:lpstr>Хардуер</vt:lpstr>
      <vt:lpstr>AI модел</vt:lpstr>
      <vt:lpstr>AI модел</vt:lpstr>
      <vt:lpstr>Бъдещо развитие</vt:lpstr>
      <vt:lpstr>Бъдещо развитие</vt:lpstr>
      <vt:lpstr>Бъдещо развитие</vt:lpstr>
      <vt:lpstr>Бъдещо развитие</vt:lpstr>
      <vt:lpstr>Бъдещо развитие</vt:lpstr>
      <vt:lpstr>Бъдещо развитие</vt:lpstr>
      <vt:lpstr>Бъдещо развитие</vt:lpstr>
      <vt:lpstr>Бъдещо развитие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Nikolov</dc:creator>
  <cp:lastModifiedBy>Nikola Nikolov</cp:lastModifiedBy>
  <cp:revision>42</cp:revision>
  <dcterms:created xsi:type="dcterms:W3CDTF">2021-03-27T16:43:24Z</dcterms:created>
  <dcterms:modified xsi:type="dcterms:W3CDTF">2021-03-28T10:46:49Z</dcterms:modified>
</cp:coreProperties>
</file>